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2" d="100"/>
          <a:sy n="82" d="100"/>
        </p:scale>
        <p:origin x="643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-3175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5760" y="0"/>
                </a:moveTo>
                <a:lnTo>
                  <a:pt x="0" y="0"/>
                </a:lnTo>
                <a:lnTo>
                  <a:pt x="0" y="3090"/>
                </a:lnTo>
                <a:lnTo>
                  <a:pt x="943" y="3090"/>
                </a:lnTo>
                <a:lnTo>
                  <a:pt x="1123" y="3270"/>
                </a:lnTo>
                <a:lnTo>
                  <a:pt x="1123" y="3270"/>
                </a:lnTo>
                <a:lnTo>
                  <a:pt x="1127" y="3272"/>
                </a:lnTo>
                <a:lnTo>
                  <a:pt x="1133" y="3275"/>
                </a:lnTo>
                <a:lnTo>
                  <a:pt x="1139" y="3278"/>
                </a:lnTo>
                <a:lnTo>
                  <a:pt x="1144" y="3278"/>
                </a:lnTo>
                <a:lnTo>
                  <a:pt x="1150" y="3278"/>
                </a:lnTo>
                <a:lnTo>
                  <a:pt x="1155" y="3275"/>
                </a:lnTo>
                <a:lnTo>
                  <a:pt x="1161" y="3272"/>
                </a:lnTo>
                <a:lnTo>
                  <a:pt x="1165" y="3270"/>
                </a:lnTo>
                <a:lnTo>
                  <a:pt x="1345" y="3090"/>
                </a:lnTo>
                <a:lnTo>
                  <a:pt x="5760" y="3090"/>
                </a:lnTo>
                <a:lnTo>
                  <a:pt x="5760" y="0"/>
                </a:lnTo>
                <a:close/>
              </a:path>
            </a:pathLst>
          </a:custGeom>
          <a:ln/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0001" y="1449147"/>
            <a:ext cx="10572000" cy="2971051"/>
          </a:xfrm>
        </p:spPr>
        <p:txBody>
          <a:bodyPr/>
          <a:lstStyle>
            <a:lvl1pPr>
              <a:defRPr sz="54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10001" y="5280847"/>
            <a:ext cx="10572000" cy="434974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/>
              <a:t>Klikken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B9EBBA-996F-894A-B54A-D6246ED52CEA}" type="datetimeFigureOut">
              <a:rPr lang="en-US" dirty="0"/>
              <a:pPr/>
              <a:t>3/18/2020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sche 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800600"/>
            <a:ext cx="10561418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15" name="Picture Placeholder 14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0" y="0"/>
            <a:ext cx="12192000" cy="4800600"/>
          </a:xfrm>
          <a:custGeom>
            <a:avLst/>
            <a:gdLst/>
            <a:ahLst/>
            <a:cxnLst/>
            <a:rect l="0" t="0" r="r" b="b"/>
            <a:pathLst>
              <a:path w="5760" h="3289">
                <a:moveTo>
                  <a:pt x="5760" y="0"/>
                </a:moveTo>
                <a:lnTo>
                  <a:pt x="0" y="0"/>
                </a:lnTo>
                <a:lnTo>
                  <a:pt x="0" y="3100"/>
                </a:lnTo>
                <a:lnTo>
                  <a:pt x="943" y="3100"/>
                </a:lnTo>
                <a:lnTo>
                  <a:pt x="1123" y="3281"/>
                </a:lnTo>
                <a:lnTo>
                  <a:pt x="1123" y="3281"/>
                </a:lnTo>
                <a:lnTo>
                  <a:pt x="1127" y="3283"/>
                </a:lnTo>
                <a:lnTo>
                  <a:pt x="1133" y="3286"/>
                </a:lnTo>
                <a:lnTo>
                  <a:pt x="1139" y="3289"/>
                </a:lnTo>
                <a:lnTo>
                  <a:pt x="1144" y="3289"/>
                </a:lnTo>
                <a:lnTo>
                  <a:pt x="1150" y="3289"/>
                </a:lnTo>
                <a:lnTo>
                  <a:pt x="1155" y="3286"/>
                </a:lnTo>
                <a:lnTo>
                  <a:pt x="1161" y="3283"/>
                </a:lnTo>
                <a:lnTo>
                  <a:pt x="1165" y="3281"/>
                </a:lnTo>
                <a:lnTo>
                  <a:pt x="1345" y="3100"/>
                </a:lnTo>
                <a:lnTo>
                  <a:pt x="5760" y="3100"/>
                </a:lnTo>
                <a:lnTo>
                  <a:pt x="5760" y="0"/>
                </a:lnTo>
                <a:close/>
              </a:path>
            </a:pathLst>
          </a:custGeom>
          <a:noFill/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marL="0" indent="0" algn="ctr">
              <a:buFontTx/>
              <a:buNone/>
              <a:defRPr sz="1600"/>
            </a:lvl1pPr>
          </a:lstStyle>
          <a:p>
            <a:r>
              <a:rPr lang="nl-NL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0000" y="5367338"/>
            <a:ext cx="10561418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C79C5D-2A6F-F04D-97DA-BEF2467B64E4}" type="datetimeFigureOut">
              <a:rPr lang="en-US" dirty="0"/>
              <a:pPr/>
              <a:t>3/18/2020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eraat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>
            <a:spLocks noChangeAspect="1"/>
          </p:cNvSpPr>
          <p:nvPr/>
        </p:nvSpPr>
        <p:spPr bwMode="auto">
          <a:xfrm>
            <a:off x="631697" y="1081456"/>
            <a:ext cx="6332416" cy="3239188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0985" y="1238502"/>
            <a:ext cx="5893840" cy="2645912"/>
          </a:xfrm>
        </p:spPr>
        <p:txBody>
          <a:bodyPr anchor="b"/>
          <a:lstStyle>
            <a:lvl1pPr algn="l">
              <a:defRPr sz="4200" b="1" cap="none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3190" y="4443680"/>
            <a:ext cx="5891636" cy="713241"/>
          </a:xfrm>
        </p:spPr>
        <p:txBody>
          <a:bodyPr anchor="t">
            <a:no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9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7574642" y="1081456"/>
            <a:ext cx="3810001" cy="407546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A1846-DA80-1C48-A609-854EA85C59AD}" type="datetimeFigureOut">
              <a:rPr lang="en-US" dirty="0"/>
              <a:pPr/>
              <a:t>3/18/2020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amkaart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6"/>
          <p:cNvSpPr>
            <a:spLocks noChangeAspect="1"/>
          </p:cNvSpPr>
          <p:nvPr/>
        </p:nvSpPr>
        <p:spPr bwMode="auto">
          <a:xfrm>
            <a:off x="1140884" y="2286585"/>
            <a:ext cx="4895115" cy="2503972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8" name="Title 1"/>
          <p:cNvSpPr>
            <a:spLocks noGrp="1"/>
          </p:cNvSpPr>
          <p:nvPr>
            <p:ph type="title"/>
          </p:nvPr>
        </p:nvSpPr>
        <p:spPr>
          <a:xfrm>
            <a:off x="1357089" y="2435957"/>
            <a:ext cx="4382521" cy="2007789"/>
          </a:xfrm>
        </p:spPr>
        <p:txBody>
          <a:bodyPr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6156000" y="2286000"/>
            <a:ext cx="4880300" cy="229552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54567-0DE4-3F47-BF90-CB84690072F9}" type="datetimeFigureOut">
              <a:rPr lang="en-US" dirty="0"/>
              <a:pPr/>
              <a:t>3/18/2020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52C72-DE31-F449-A4ED-4C594FD91407}" type="datetimeFigureOut">
              <a:rPr lang="en-US" dirty="0"/>
              <a:pPr/>
              <a:t>3/18/2020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7669651" y="446089"/>
            <a:ext cx="4522349" cy="5414962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183540" y="586171"/>
            <a:ext cx="2494791" cy="5134798"/>
          </a:xfrm>
        </p:spPr>
        <p:txBody>
          <a:bodyPr vert="eaVert"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0001" y="446089"/>
            <a:ext cx="6611540" cy="5414962"/>
          </a:xfrm>
        </p:spPr>
        <p:txBody>
          <a:bodyPr vert="eaVert" anchor="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2726E-379B-B349-9EED-81ED093FA806}" type="datetimeFigureOut">
              <a:rPr lang="en-US" dirty="0"/>
              <a:pPr/>
              <a:t>3/18/2020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</p:spPr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8712" y="2222287"/>
            <a:ext cx="10554574" cy="3636511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A1323-8D79-1946-B0D7-40001CF92E9D}" type="datetimeFigureOut">
              <a:rPr lang="en-US" dirty="0"/>
              <a:pPr/>
              <a:t>3/18/2020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7"/>
          <p:cNvSpPr/>
          <p:nvPr/>
        </p:nvSpPr>
        <p:spPr bwMode="auto">
          <a:xfrm>
            <a:off x="0" y="1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0" y="0"/>
                </a:moveTo>
                <a:lnTo>
                  <a:pt x="5760" y="0"/>
                </a:lnTo>
                <a:lnTo>
                  <a:pt x="5760" y="3090"/>
                </a:lnTo>
                <a:lnTo>
                  <a:pt x="4817" y="3090"/>
                </a:lnTo>
                <a:lnTo>
                  <a:pt x="4637" y="3270"/>
                </a:lnTo>
                <a:lnTo>
                  <a:pt x="4637" y="3270"/>
                </a:lnTo>
                <a:lnTo>
                  <a:pt x="4633" y="3272"/>
                </a:lnTo>
                <a:lnTo>
                  <a:pt x="4627" y="3275"/>
                </a:lnTo>
                <a:lnTo>
                  <a:pt x="4621" y="3278"/>
                </a:lnTo>
                <a:lnTo>
                  <a:pt x="4616" y="3278"/>
                </a:lnTo>
                <a:lnTo>
                  <a:pt x="4610" y="3278"/>
                </a:lnTo>
                <a:lnTo>
                  <a:pt x="4605" y="3275"/>
                </a:lnTo>
                <a:lnTo>
                  <a:pt x="4599" y="3272"/>
                </a:lnTo>
                <a:lnTo>
                  <a:pt x="4595" y="3270"/>
                </a:lnTo>
                <a:lnTo>
                  <a:pt x="4415" y="3090"/>
                </a:lnTo>
                <a:lnTo>
                  <a:pt x="0" y="309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ln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2951396"/>
            <a:ext cx="10561418" cy="1468800"/>
          </a:xfrm>
        </p:spPr>
        <p:txBody>
          <a:bodyPr anchor="b"/>
          <a:lstStyle>
            <a:lvl1pPr algn="r">
              <a:defRPr sz="4800" b="1" cap="none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5281201"/>
            <a:ext cx="10561418" cy="433955"/>
          </a:xfrm>
        </p:spPr>
        <p:txBody>
          <a:bodyPr anchor="t">
            <a:no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A1846-DA80-1C48-A609-854EA85C59AD}" type="datetimeFigureOut">
              <a:rPr lang="en-US" dirty="0"/>
              <a:pPr/>
              <a:t>3/18/2020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8712" y="2222287"/>
            <a:ext cx="5185873" cy="3638763"/>
          </a:xfrm>
        </p:spPr>
        <p:txBody>
          <a:bodyPr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7415" y="2222287"/>
            <a:ext cx="5194583" cy="3638764"/>
          </a:xfrm>
        </p:spPr>
        <p:txBody>
          <a:bodyPr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02355-E14B-8545-A8F8-0FE83CC9D524}" type="datetimeFigureOut">
              <a:rPr lang="en-US" dirty="0"/>
              <a:pPr/>
              <a:t>3/18/2020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4728" y="2174875"/>
            <a:ext cx="5189857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4729" y="2751138"/>
            <a:ext cx="5189856" cy="3109913"/>
          </a:xfrm>
        </p:spPr>
        <p:txBody>
          <a:bodyPr anchor="t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87415" y="2174875"/>
            <a:ext cx="5194583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87415" y="2751138"/>
            <a:ext cx="5194583" cy="3109913"/>
          </a:xfrm>
        </p:spPr>
        <p:txBody>
          <a:bodyPr anchor="t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640F58-564D-2B4F-AE67-E407BA4FCF45}" type="datetimeFigureOut">
              <a:rPr lang="en-US" dirty="0"/>
              <a:pPr/>
              <a:t>3/18/2020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A34C8-038E-2045-AF43-DF7DBB8E0E9E}" type="datetimeFigureOut">
              <a:rPr lang="en-US" dirty="0"/>
              <a:pPr/>
              <a:t>3/18/2020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18C68F-D26B-8F47-958C-23B49CF8A634}" type="datetimeFigureOut">
              <a:rPr lang="en-US" dirty="0"/>
              <a:pPr/>
              <a:t>3/18/2020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1073151" y="446087"/>
            <a:ext cx="3547533" cy="1814651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3151" y="446088"/>
            <a:ext cx="3547533" cy="161839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5633" y="446088"/>
            <a:ext cx="6252633" cy="5414963"/>
          </a:xfrm>
        </p:spPr>
        <p:txBody>
          <a:bodyPr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3151" y="2260738"/>
            <a:ext cx="3547533" cy="360031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DF5E60-9974-AC48-9591-99C2BB44B7CF}" type="datetimeFigureOut">
              <a:rPr lang="en-US" dirty="0"/>
              <a:pPr/>
              <a:t>3/18/2020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4728" y="727522"/>
            <a:ext cx="4852988" cy="1617163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9" name="Picture Placeholder 11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6098117" y="0"/>
            <a:ext cx="6093883" cy="6858000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noFill/>
          <a:ln w="9525">
            <a:solidFill>
              <a:schemeClr val="tx2"/>
            </a:solidFill>
            <a:round/>
            <a:headEnd/>
            <a:tailEnd/>
          </a:ln>
          <a:effectLst/>
        </p:spPr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algn="ctr">
              <a:buFontTx/>
              <a:buNone/>
              <a:defRPr sz="1400"/>
            </a:lvl1pPr>
          </a:lstStyle>
          <a:p>
            <a:r>
              <a:rPr lang="nl-NL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4728" y="2344684"/>
            <a:ext cx="4852988" cy="3516365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85810" y="6041362"/>
            <a:ext cx="976879" cy="365125"/>
          </a:xfrm>
        </p:spPr>
        <p:txBody>
          <a:bodyPr/>
          <a:lstStyle/>
          <a:p>
            <a:fld id="{18C79C5D-2A6F-F04D-97DA-BEF2467B64E4}" type="datetimeFigureOut">
              <a:rPr lang="en-US" dirty="0"/>
              <a:pPr/>
              <a:t>3/18/2020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0396" y="6041362"/>
            <a:ext cx="3295413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62689" y="5915888"/>
            <a:ext cx="1062155" cy="490599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  <a:prstGeom prst="rect">
            <a:avLst/>
          </a:prstGeom>
          <a:effectLst>
            <a:outerShdw blurRad="50800" dir="14400000">
              <a:srgbClr val="000000">
                <a:alpha val="60000"/>
              </a:srgbClr>
            </a:outerShdw>
          </a:effectLst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2184401"/>
            <a:ext cx="10563285" cy="3674397"/>
          </a:xfrm>
          <a:prstGeom prst="rect">
            <a:avLst/>
          </a:prstGeom>
          <a:effectLst>
            <a:outerShdw blurRad="50800" dir="14400000">
              <a:srgbClr val="000000">
                <a:alpha val="40000"/>
              </a:srgbClr>
            </a:outerShdw>
          </a:effectLst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1514" y="6041362"/>
            <a:ext cx="864432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334626" y="6041362"/>
            <a:ext cx="1343706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09B482E8-6E0E-1B4F-B1FD-C69DB9E858D9}" type="datetimeFigureOut">
              <a:rPr lang="en-US" dirty="0"/>
              <a:pPr/>
              <a:t>3/18/2020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78331" y="5915888"/>
            <a:ext cx="1062155" cy="490599"/>
          </a:xfrm>
          <a:prstGeom prst="rect">
            <a:avLst/>
          </a:prstGeom>
        </p:spPr>
        <p:txBody>
          <a:bodyPr vert="horz" lIns="91440" tIns="45720" rIns="91440" bIns="10800" rtlCol="0" anchor="b"/>
          <a:lstStyle>
            <a:lvl1pPr algn="r">
              <a:defRPr sz="20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3" r:id="rId9"/>
    <p:sldLayoutId id="2147483657" r:id="rId10"/>
    <p:sldLayoutId id="2147483666" r:id="rId11"/>
    <p:sldLayoutId id="2147483661" r:id="rId12"/>
    <p:sldLayoutId id="2147483658" r:id="rId13"/>
    <p:sldLayoutId id="2147483659" r:id="rId14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000" b="1" kern="1200">
          <a:solidFill>
            <a:srgbClr val="FEFEFE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4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36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2A391AF-2125-41FC-B501-9CBE152EB14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NL" dirty="0"/>
              <a:t>Nederlands klas 3</a:t>
            </a:r>
            <a:br>
              <a:rPr lang="nl-NL" dirty="0"/>
            </a:br>
            <a:r>
              <a:rPr lang="nl-NL" dirty="0"/>
              <a:t>4.1 fictie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68A66811-B90F-4A09-8FCE-CC1F249B38B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597016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81FACE0-7C8F-478F-8E52-C3830731B3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In deze paragraaf leer je: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96EE5E01-5C84-420E-AF01-92988AA782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Het begin en het einde van het verhaal benoemen</a:t>
            </a:r>
          </a:p>
          <a:p>
            <a:r>
              <a:rPr lang="nl-NL" dirty="0"/>
              <a:t>Het onderwerp en thema van een verhaal beschrijven</a:t>
            </a:r>
          </a:p>
        </p:txBody>
      </p:sp>
    </p:spTree>
    <p:extLst>
      <p:ext uri="{BB962C8B-B14F-4D97-AF65-F5344CB8AC3E}">
        <p14:creationId xmlns:p14="http://schemas.microsoft.com/office/powerpoint/2010/main" val="28661019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CCC7338-CDCD-4EF2-850B-598518E8C1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Open en gesloten eind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1547152A-BFF1-4F6E-8591-BE204AFCA4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Het verhaal kan op 2 manieren eindigen</a:t>
            </a:r>
          </a:p>
          <a:p>
            <a:r>
              <a:rPr lang="nl-NL" dirty="0"/>
              <a:t>Gesloten einde: het verhaal is opgelost</a:t>
            </a:r>
          </a:p>
          <a:p>
            <a:r>
              <a:rPr lang="nl-NL" dirty="0"/>
              <a:t>Open einde: sommigen zaken zijn nog niet opgelost</a:t>
            </a:r>
          </a:p>
        </p:txBody>
      </p:sp>
    </p:spTree>
    <p:extLst>
      <p:ext uri="{BB962C8B-B14F-4D97-AF65-F5344CB8AC3E}">
        <p14:creationId xmlns:p14="http://schemas.microsoft.com/office/powerpoint/2010/main" val="30399082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4D0E426-12C0-46CD-AB68-6DA2AB39EA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thema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E9F99565-C7C5-4438-902E-D496F725806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Het onderwerp geeft aan waar het neutraal over gaat</a:t>
            </a:r>
          </a:p>
          <a:p>
            <a:r>
              <a:rPr lang="nl-NL" dirty="0"/>
              <a:t>Het thema formuleert kort en algemeen wat de strekking van </a:t>
            </a:r>
            <a:r>
              <a:rPr lang="nl-NL"/>
              <a:t>het verhaal is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33367149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teerbaar">
  <a:themeElements>
    <a:clrScheme name="Quotable">
      <a:dk1>
        <a:sysClr val="windowText" lastClr="000000"/>
      </a:dk1>
      <a:lt1>
        <a:sysClr val="window" lastClr="FFFFFF"/>
      </a:lt1>
      <a:dk2>
        <a:srgbClr val="212121"/>
      </a:dk2>
      <a:lt2>
        <a:srgbClr val="636363"/>
      </a:lt2>
      <a:accent1>
        <a:srgbClr val="9ECD33"/>
      </a:accent1>
      <a:accent2>
        <a:srgbClr val="E19933"/>
      </a:accent2>
      <a:accent3>
        <a:srgbClr val="DC5D3D"/>
      </a:accent3>
      <a:accent4>
        <a:srgbClr val="A967CB"/>
      </a:accent4>
      <a:accent5>
        <a:srgbClr val="5EA5DD"/>
      </a:accent5>
      <a:accent6>
        <a:srgbClr val="44BEA9"/>
      </a:accent6>
      <a:hlink>
        <a:srgbClr val="8F8F8F"/>
      </a:hlink>
      <a:folHlink>
        <a:srgbClr val="A5A5A5"/>
      </a:folHlink>
    </a:clrScheme>
    <a:fontScheme name="Quotable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Quotable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lumMod val="105000"/>
              </a:schemeClr>
            </a:gs>
            <a:gs pos="100000">
              <a:schemeClr val="phClr">
                <a:tint val="9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8000"/>
                <a:lumMod val="102000"/>
              </a:schemeClr>
              <a:schemeClr val="phClr">
                <a:shade val="98000"/>
                <a:lumMod val="98000"/>
              </a:schemeClr>
            </a:duotone>
          </a:blip>
          <a:tile tx="0" ty="0" sx="100000" sy="100000" flip="none" algn="tl"/>
        </a:blipFill>
      </a:fillStyleLst>
      <a:lnStyleLst>
        <a:ln w="9525" cap="rnd" cmpd="sng" algn="ctr">
          <a:solidFill>
            <a:schemeClr val="phClr"/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innerShdw blurRad="63500" dist="25400" dir="13500000">
              <a:srgbClr val="000000">
                <a:alpha val="75000"/>
              </a:srgbClr>
            </a:inn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</a:schemeClr>
            </a:gs>
            <a:gs pos="100000">
              <a:schemeClr val="phClr">
                <a:tint val="84000"/>
                <a:shade val="84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90000"/>
                <a:satMod val="120000"/>
                <a:lumMod val="90000"/>
              </a:schemeClr>
            </a:gs>
            <a:gs pos="100000">
              <a:schemeClr val="phClr"/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Quotable" id="{39EC5628-30ED-4578-ACD8-9820EDB8E15A}" vid="{98D1675B-7325-48AD-994B-0DEF3379A98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TM03457503[[fn=Citeerbaar]]</Template>
  <TotalTime>130</TotalTime>
  <Words>79</Words>
  <Application>Microsoft Office PowerPoint</Application>
  <PresentationFormat>Breedbeeld</PresentationFormat>
  <Paragraphs>11</Paragraphs>
  <Slides>4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2</vt:i4>
      </vt:variant>
      <vt:variant>
        <vt:lpstr>Thema</vt:lpstr>
      </vt:variant>
      <vt:variant>
        <vt:i4>1</vt:i4>
      </vt:variant>
      <vt:variant>
        <vt:lpstr>Diatitels</vt:lpstr>
      </vt:variant>
      <vt:variant>
        <vt:i4>4</vt:i4>
      </vt:variant>
    </vt:vector>
  </HeadingPairs>
  <TitlesOfParts>
    <vt:vector size="7" baseType="lpstr">
      <vt:lpstr>Century Gothic</vt:lpstr>
      <vt:lpstr>Wingdings 2</vt:lpstr>
      <vt:lpstr>Citeerbaar</vt:lpstr>
      <vt:lpstr>Nederlands klas 3 4.1 fictie</vt:lpstr>
      <vt:lpstr>In deze paragraaf leer je:</vt:lpstr>
      <vt:lpstr>Open en gesloten eind</vt:lpstr>
      <vt:lpstr>thema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Nederlands klas 3 4.1 fictie</dc:title>
  <dc:creator>sjoerd</dc:creator>
  <cp:lastModifiedBy>sjoerd</cp:lastModifiedBy>
  <cp:revision>3</cp:revision>
  <dcterms:created xsi:type="dcterms:W3CDTF">2020-03-18T11:49:32Z</dcterms:created>
  <dcterms:modified xsi:type="dcterms:W3CDTF">2020-03-18T14:00:06Z</dcterms:modified>
</cp:coreProperties>
</file>